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-1288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83842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 “The phenological stage of each sampled bud was recorded on a</a:t>
            </a:r>
          </a:p>
          <a:p>
            <a:pPr>
              <a:defRPr sz="1800"/>
            </a:pPr>
            <a:r>
              <a:t>categorical scale according to Vitasse et al.  (2013), namely bud</a:t>
            </a:r>
          </a:p>
          <a:p>
            <a:pPr>
              <a:defRPr sz="1800"/>
            </a:pPr>
            <a:r>
              <a:t>closed (stage 0), bud swelling (stage 1), bud burst (stage 2), leaf</a:t>
            </a:r>
          </a:p>
          <a:p>
            <a:pPr>
              <a:defRPr sz="1800"/>
            </a:pPr>
            <a:r>
              <a:t>emergence (stage 3) and leaf unfolding (stage 4)”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 Plants are most susceptible to frost damage between budburst and leafout (Lenz et al. , 2016; Vitasse et al. ,</a:t>
            </a:r>
          </a:p>
          <a:p>
            <a:pPr>
              <a:defRPr sz="1200"/>
            </a:pPr>
            <a:r>
              <a:t>2014; Augspurger, 2009). The rate of budburst and the length of time between budburst and leafout is a</a:t>
            </a:r>
          </a:p>
          <a:p>
            <a:pPr>
              <a:defRPr sz="1200"/>
            </a:pPr>
            <a:r>
              <a:t>crucial indicator for predicting level of damage from a false spring event. We will refer to the timing of</a:t>
            </a:r>
          </a:p>
          <a:p>
            <a:pPr>
              <a:defRPr sz="1200"/>
            </a:pPr>
            <a:r>
              <a:t>these collective phenophases (i.e. budburst to leafout) as the duration of vegetative risk. The duration of</a:t>
            </a:r>
          </a:p>
          <a:p>
            <a:pPr>
              <a:defRPr sz="1200"/>
            </a:pPr>
            <a:r>
              <a:t>vegetative risk generally is extended if a freezing event occurs during the phenophases between budburst</a:t>
            </a:r>
          </a:p>
          <a:p>
            <a:pPr>
              <a:defRPr sz="1200"/>
            </a:pPr>
            <a:r>
              <a:t>and leaf expansion and species with short durations of vegetative risk often sustain higher levels of damage.</a:t>
            </a:r>
          </a:p>
          <a:p>
            <a:pPr>
              <a:defRPr sz="1200"/>
            </a:pPr>
            <a:r>
              <a:t>Therefore, if the duration of vegetative risk is longer, then the buds and leaves will be heartier against frosts,</a:t>
            </a:r>
          </a:p>
          <a:p>
            <a:pPr>
              <a:defRPr sz="1200"/>
            </a:pPr>
            <a:r>
              <a:t>however this still has yet to be tested thoroughly (Augspurger, 2009). Frost tolerance, however, steadily</a:t>
            </a:r>
          </a:p>
          <a:p>
            <a:pPr>
              <a:defRPr sz="1200"/>
            </a:pPr>
            <a:r>
              <a:t>decreases after budburst begins until the leaf is fully unfolded, with leafout being the most susceptible to</a:t>
            </a:r>
          </a:p>
          <a:p>
            <a:pPr>
              <a:defRPr sz="1200"/>
            </a:pPr>
            <a:r>
              <a:t>6</a:t>
            </a:r>
          </a:p>
          <a:p>
            <a:pPr>
              <a:defRPr sz="1200"/>
            </a:pPr>
            <a:r>
              <a:t>frost damage (Lenz et al. , 2016). It is therefore crucial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 Plants are most susceptible to frost damage between budburst and leafout (Lenz et al. , 2016; Vitasse et al. ,</a:t>
            </a:r>
          </a:p>
          <a:p>
            <a:pPr>
              <a:defRPr sz="1200"/>
            </a:pPr>
            <a:r>
              <a:t>2014; Augspurger, 2009). The rate of budburst and the length of time between budburst and leafout is a</a:t>
            </a:r>
          </a:p>
          <a:p>
            <a:pPr>
              <a:defRPr sz="1200"/>
            </a:pPr>
            <a:r>
              <a:t>crucial indicator for predicting level of damage from a false spring event. We will refer to the timing of</a:t>
            </a:r>
          </a:p>
          <a:p>
            <a:pPr>
              <a:defRPr sz="1200"/>
            </a:pPr>
            <a:r>
              <a:t>these collective phenophases (i.e. budburst to leafout) as the duration of vegetative risk. The duration of</a:t>
            </a:r>
          </a:p>
          <a:p>
            <a:pPr>
              <a:defRPr sz="1200"/>
            </a:pPr>
            <a:r>
              <a:t>vegetative risk generally is extended if a freezing event occurs during the phenophases between budburst</a:t>
            </a:r>
          </a:p>
          <a:p>
            <a:pPr>
              <a:defRPr sz="1200"/>
            </a:pPr>
            <a:r>
              <a:t>and leaf expansion and species with short durations of vegetative risk often sustain higher levels of damage.</a:t>
            </a:r>
          </a:p>
          <a:p>
            <a:pPr>
              <a:defRPr sz="1200"/>
            </a:pPr>
            <a:r>
              <a:t>Therefore, if the duration of vegetative risk is longer, then the buds and leaves will be heartier against frosts,</a:t>
            </a:r>
          </a:p>
          <a:p>
            <a:pPr>
              <a:defRPr sz="1200"/>
            </a:pPr>
            <a:r>
              <a:t>however this still has yet to be tested thoroughly (Augspurger, 2009). Frost tolerance, however, steadily</a:t>
            </a:r>
          </a:p>
          <a:p>
            <a:pPr>
              <a:defRPr sz="1200"/>
            </a:pPr>
            <a:r>
              <a:t>decreases after budburst begins until the leaf is fully unfolded, with leafout being the most susceptible to</a:t>
            </a:r>
          </a:p>
          <a:p>
            <a:pPr>
              <a:defRPr sz="1200"/>
            </a:pPr>
            <a:r>
              <a:t>6</a:t>
            </a:r>
          </a:p>
          <a:p>
            <a:pPr>
              <a:defRPr sz="1200"/>
            </a:pPr>
            <a:r>
              <a:t>frost damage (Lenz et al. , 2016). It is therefore crucial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98966" y="1427133"/>
            <a:ext cx="5334476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>
            <a:spLocks noGrp="1"/>
          </p:cNvSpPr>
          <p:nvPr>
            <p:ph type="title"/>
          </p:nvPr>
        </p:nvSpPr>
        <p:spPr>
          <a:xfrm>
            <a:off x="436033" y="188978"/>
            <a:ext cx="5334001" cy="115298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436033" y="1512358"/>
            <a:ext cx="5334001" cy="3175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yellow buckeye.jpg" descr="yellow buckeye.jpg"/>
          <p:cNvPicPr>
            <a:picLocks noChangeAspect="1"/>
          </p:cNvPicPr>
          <p:nvPr/>
        </p:nvPicPr>
        <p:blipFill>
          <a:blip r:embed="rId3">
            <a:alphaModFix amt="27127"/>
            <a:extLst/>
          </a:blip>
          <a:srcRect t="21875" b="2187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What is the relationship between late spring freezing events and the duration of vegetative risk?"/>
          <p:cNvSpPr>
            <a:spLocks noGrp="1"/>
          </p:cNvSpPr>
          <p:nvPr>
            <p:ph type="ctrTitle"/>
          </p:nvPr>
        </p:nvSpPr>
        <p:spPr>
          <a:xfrm>
            <a:off x="571500" y="1308228"/>
            <a:ext cx="11861800" cy="3175001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What is the relationship between late spring freezing events and the duration of vegetative risk?</a:t>
            </a:r>
          </a:p>
        </p:txBody>
      </p:sp>
      <p:sp>
        <p:nvSpPr>
          <p:cNvPr id="129" name="Freezing experiment and future directions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hueOff val="-485679"/>
                    <a:satOff val="-12669"/>
                    <a:lumOff val="-27282"/>
                  </a:schemeClr>
                </a:solidFill>
              </a:defRPr>
            </a:lvl1pPr>
          </a:lstStyle>
          <a:p>
            <a:r>
              <a:t>Freezing experiment and future directions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alse Spr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False Spring</a:t>
            </a:r>
          </a:p>
        </p:txBody>
      </p:sp>
      <p:sp>
        <p:nvSpPr>
          <p:cNvPr id="178" name="Greenhouse: ~58℃, 86% humidity, 12-hour photoperiod"/>
          <p:cNvSpPr/>
          <p:nvPr/>
        </p:nvSpPr>
        <p:spPr>
          <a:xfrm>
            <a:off x="195175" y="2209928"/>
            <a:ext cx="12231016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Greenhouse: ~58℃, 86% humidity, 12-hour photoperiod</a:t>
            </a:r>
          </a:p>
        </p:txBody>
      </p:sp>
      <p:sp>
        <p:nvSpPr>
          <p:cNvPr id="179" name="Recorded BBCH Stage every ~3 days"/>
          <p:cNvSpPr/>
          <p:nvPr/>
        </p:nvSpPr>
        <p:spPr>
          <a:xfrm>
            <a:off x="2216228" y="3996811"/>
            <a:ext cx="818891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Recorded BBCH Stage every ~3 days</a:t>
            </a:r>
          </a:p>
        </p:txBody>
      </p:sp>
      <p:sp>
        <p:nvSpPr>
          <p:cNvPr id="180" name="Groups B &amp; C put in Growth Chamber between stages 10-12 for 24 hours"/>
          <p:cNvSpPr/>
          <p:nvPr/>
        </p:nvSpPr>
        <p:spPr>
          <a:xfrm>
            <a:off x="509879" y="5462074"/>
            <a:ext cx="1191631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Groups B &amp; C put in Growth Chamber between stages 10-12 for </a:t>
            </a:r>
            <a:r>
              <a:rPr sz="4800" dirty="0"/>
              <a:t>24 hours</a:t>
            </a:r>
          </a:p>
        </p:txBody>
      </p:sp>
      <p:sp>
        <p:nvSpPr>
          <p:cNvPr id="181" name="Growth Chamber: -3℃, 12-hour photoperiod"/>
          <p:cNvSpPr/>
          <p:nvPr/>
        </p:nvSpPr>
        <p:spPr>
          <a:xfrm>
            <a:off x="1603959" y="7565374"/>
            <a:ext cx="979688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Growth Chamber: -3℃, 12-hour photoperiod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sul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184" name="Drought:…"/>
          <p:cNvSpPr>
            <a:spLocks noGrp="1"/>
          </p:cNvSpPr>
          <p:nvPr>
            <p:ph type="body" sz="half" idx="1"/>
          </p:nvPr>
        </p:nvSpPr>
        <p:spPr>
          <a:xfrm>
            <a:off x="2324100" y="2609155"/>
            <a:ext cx="7789367" cy="5906890"/>
          </a:xfrm>
          <a:prstGeom prst="rect">
            <a:avLst/>
          </a:prstGeom>
        </p:spPr>
        <p:txBody>
          <a:bodyPr/>
          <a:lstStyle/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Drought: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lm(formula = percent ~ TX, data = soil)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           coef.est coef.se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(Intercept) 64.47     0.47  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TXB          0.17     0.71  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TXC         -2.92     0.65  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---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n = 56, k = 3</a:t>
            </a:r>
          </a:p>
          <a:p>
            <a:pPr marL="0" indent="0" defTabSz="356362">
              <a:spcBef>
                <a:spcPts val="2500"/>
              </a:spcBef>
              <a:buSzTx/>
              <a:buNone/>
              <a:defRPr sz="2196"/>
            </a:pPr>
            <a:r>
              <a:t>residual sd = 2.09, R-Squared = 0.34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reatment Effec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Treatment Effect</a:t>
            </a:r>
          </a:p>
        </p:txBody>
      </p:sp>
      <p:pic>
        <p:nvPicPr>
          <p:cNvPr id="187" name="Lmer_TX.pdf" descr="Lmer_T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190" y="1981200"/>
            <a:ext cx="10802420" cy="7716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pecies by Treatm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Species by Treatment</a:t>
            </a:r>
          </a:p>
        </p:txBody>
      </p:sp>
      <p:pic>
        <p:nvPicPr>
          <p:cNvPr id="190" name="boxplot_TX.pdf" descr="boxplot_T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0616" y="2209928"/>
            <a:ext cx="10263568" cy="7331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sults (cont.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 (cont.)</a:t>
            </a:r>
          </a:p>
        </p:txBody>
      </p:sp>
      <p:sp>
        <p:nvSpPr>
          <p:cNvPr id="193" name="lm(formula = Risk ~ TX, data = risk9)…"/>
          <p:cNvSpPr/>
          <p:nvPr/>
        </p:nvSpPr>
        <p:spPr>
          <a:xfrm>
            <a:off x="2650836" y="3283231"/>
            <a:ext cx="7703128" cy="455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lm(formula = Risk ~ TX, data = risk9)</a:t>
            </a:r>
          </a:p>
          <a:p>
            <a:r>
              <a:t>            coef.est coef.se</a:t>
            </a:r>
          </a:p>
          <a:p>
            <a:r>
              <a:t>(Intercept) 16.10     0.74  </a:t>
            </a:r>
          </a:p>
          <a:p>
            <a:r>
              <a:t>TXB          4.69     1.16  </a:t>
            </a:r>
          </a:p>
          <a:p>
            <a:r>
              <a:t>TXC          7.28     1.40  </a:t>
            </a:r>
          </a:p>
          <a:p>
            <a:r>
              <a:t>---</a:t>
            </a:r>
          </a:p>
          <a:p>
            <a:r>
              <a:t>n = 86, k = 3</a:t>
            </a:r>
          </a:p>
          <a:p>
            <a:r>
              <a:t>residual sd = 4.76, R-Squared = 0.28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9A5A3389.jpg" descr="9A5A3389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7777" r="2777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6" name="So what’s going on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what’s going on?</a:t>
            </a:r>
          </a:p>
        </p:txBody>
      </p:sp>
      <p:sp>
        <p:nvSpPr>
          <p:cNvPr id="197" name="Potential Reasons……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/>
            </a:pPr>
            <a:r>
              <a:t>Potential Reasons…</a:t>
            </a:r>
          </a:p>
          <a:p>
            <a:pPr marL="0" indent="0">
              <a:buSzTx/>
              <a:buNone/>
              <a:defRPr sz="3600"/>
            </a:pPr>
            <a:r>
              <a:t>1. Need to expend energy on repair rather than on continuing to leaf out</a:t>
            </a:r>
          </a:p>
          <a:p>
            <a:pPr marL="0" indent="0">
              <a:buSzTx/>
              <a:buNone/>
              <a:defRPr sz="3600"/>
            </a:pPr>
            <a:r>
              <a:t>2. Responding to the freeze - are they learning?</a:t>
            </a:r>
          </a:p>
        </p:txBody>
      </p:sp>
      <p:sp>
        <p:nvSpPr>
          <p:cNvPr id="198" name="Or maybe not…."/>
          <p:cNvSpPr/>
          <p:nvPr/>
        </p:nvSpPr>
        <p:spPr>
          <a:xfrm>
            <a:off x="446252" y="7895541"/>
            <a:ext cx="5627093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1">
                <a:solidFill>
                  <a:schemeClr val="accent5">
                    <a:hueOff val="-485679"/>
                    <a:satOff val="-12669"/>
                    <a:lumOff val="-2728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Or maybe not….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9A5A3609.jpg" descr="9A5A3609.jpg"/>
          <p:cNvPicPr>
            <a:picLocks noChangeAspect="1"/>
          </p:cNvPicPr>
          <p:nvPr/>
        </p:nvPicPr>
        <p:blipFill>
          <a:blip r:embed="rId2">
            <a:extLst/>
          </a:blip>
          <a:srcRect r="21274"/>
          <a:stretch>
            <a:fillRect/>
          </a:stretch>
        </p:blipFill>
        <p:spPr>
          <a:xfrm>
            <a:off x="0" y="2281766"/>
            <a:ext cx="6642811" cy="56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9A5A3603.jpg" descr="9A5A3603.jpg"/>
          <p:cNvPicPr>
            <a:picLocks noChangeAspect="1"/>
          </p:cNvPicPr>
          <p:nvPr/>
        </p:nvPicPr>
        <p:blipFill>
          <a:blip r:embed="rId3">
            <a:extLst/>
          </a:blip>
          <a:srcRect l="14788" r="6454"/>
          <a:stretch>
            <a:fillRect/>
          </a:stretch>
        </p:blipFill>
        <p:spPr>
          <a:xfrm>
            <a:off x="6357991" y="2281375"/>
            <a:ext cx="6646428" cy="562610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Which one was zapped?"/>
          <p:cNvSpPr/>
          <p:nvPr/>
        </p:nvSpPr>
        <p:spPr>
          <a:xfrm>
            <a:off x="3811574" y="692430"/>
            <a:ext cx="497525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Which one was zapped?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9A5A3609.jpg" descr="9A5A3609.jpg"/>
          <p:cNvPicPr>
            <a:picLocks noChangeAspect="1"/>
          </p:cNvPicPr>
          <p:nvPr/>
        </p:nvPicPr>
        <p:blipFill>
          <a:blip r:embed="rId2">
            <a:extLst/>
          </a:blip>
          <a:srcRect r="21274"/>
          <a:stretch>
            <a:fillRect/>
          </a:stretch>
        </p:blipFill>
        <p:spPr>
          <a:xfrm>
            <a:off x="0" y="2281766"/>
            <a:ext cx="6642811" cy="5625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9A5A3603.jpg" descr="9A5A3603.jpg"/>
          <p:cNvPicPr>
            <a:picLocks noChangeAspect="1"/>
          </p:cNvPicPr>
          <p:nvPr/>
        </p:nvPicPr>
        <p:blipFill>
          <a:blip r:embed="rId3">
            <a:extLst/>
          </a:blip>
          <a:srcRect l="14788" r="6454"/>
          <a:stretch>
            <a:fillRect/>
          </a:stretch>
        </p:blipFill>
        <p:spPr>
          <a:xfrm>
            <a:off x="3762776" y="1557271"/>
            <a:ext cx="9235884" cy="781804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Which one was zapped?"/>
          <p:cNvSpPr/>
          <p:nvPr/>
        </p:nvSpPr>
        <p:spPr>
          <a:xfrm>
            <a:off x="3811574" y="692430"/>
            <a:ext cx="4975252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Which one was zapped?</a:t>
            </a:r>
          </a:p>
        </p:txBody>
      </p:sp>
      <p:sp>
        <p:nvSpPr>
          <p:cNvPr id="207" name="Oval"/>
          <p:cNvSpPr/>
          <p:nvPr/>
        </p:nvSpPr>
        <p:spPr>
          <a:xfrm>
            <a:off x="5397500" y="1135046"/>
            <a:ext cx="7532589" cy="8518426"/>
          </a:xfrm>
          <a:prstGeom prst="ellipse">
            <a:avLst/>
          </a:prstGeom>
          <a:ln w="101600">
            <a:solidFill>
              <a:srgbClr val="FF0E2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9A5A3605.jpg" descr="9A5A36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41866"/>
            <a:ext cx="13004800" cy="8669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Future Direc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Directions</a:t>
            </a:r>
          </a:p>
        </p:txBody>
      </p:sp>
      <p:sp>
        <p:nvSpPr>
          <p:cNvPr id="212" name="New Experiment: fewer confounding variable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201168" indent="-201168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  New Experiment: fewer confounding variables</a:t>
            </a:r>
          </a:p>
          <a:p>
            <a:pPr marL="603504" lvl="1" indent="-201168" defTabSz="514095">
              <a:spcBef>
                <a:spcPts val="1900"/>
              </a:spcBef>
              <a:buSzPct val="100000"/>
              <a:buAutoNum type="alphaLcParenR"/>
              <a:defRPr sz="2112"/>
            </a:pPr>
            <a:r>
              <a:t> SAMRAC - 18 </a:t>
            </a:r>
          </a:p>
          <a:p>
            <a:pPr marL="603504" lvl="1" indent="-201168" defTabSz="514095">
              <a:spcBef>
                <a:spcPts val="1900"/>
              </a:spcBef>
              <a:buSzPct val="100000"/>
              <a:buAutoNum type="alphaLcParenR"/>
              <a:defRPr sz="2112"/>
            </a:pPr>
            <a:r>
              <a:t> BETPAP - 14</a:t>
            </a:r>
          </a:p>
          <a:p>
            <a:pPr marL="603504" lvl="1" indent="-201168" defTabSz="514095">
              <a:spcBef>
                <a:spcPts val="1900"/>
              </a:spcBef>
              <a:buSzPct val="100000"/>
              <a:buAutoNum type="alphaLcParenR"/>
              <a:defRPr sz="2112"/>
            </a:pPr>
            <a:r>
              <a:t> BETPOP - 16</a:t>
            </a:r>
          </a:p>
          <a:p>
            <a:pPr marL="201168" indent="-201168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  What’s the story with this bud nonsense? (Kristel)</a:t>
            </a:r>
          </a:p>
          <a:p>
            <a:pPr marL="201168" indent="-201168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  Rethinking Paper (ongoing)</a:t>
            </a:r>
          </a:p>
          <a:p>
            <a:pPr marL="201168" indent="-201168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  Gridded Climate Layers and Precipitation prior to frost</a:t>
            </a:r>
          </a:p>
          <a:p>
            <a:pPr marL="201168" indent="-201168" defTabSz="514095">
              <a:spcBef>
                <a:spcPts val="3600"/>
              </a:spcBef>
              <a:buSzPct val="100000"/>
              <a:buAutoNum type="arabicPeriod"/>
              <a:defRPr sz="3168"/>
            </a:pPr>
            <a:r>
              <a:t> Question for Dan - would you expect duration of vegetative risk in synanthous species to be longer?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conifer_path.JPG" descr="conifer_path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55" r="5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2" name="Outline"/>
          <p:cNvSpPr>
            <a:spLocks noGrp="1"/>
          </p:cNvSpPr>
          <p:nvPr>
            <p:ph type="title"/>
          </p:nvPr>
        </p:nvSpPr>
        <p:spPr>
          <a:xfrm>
            <a:off x="199205" y="139700"/>
            <a:ext cx="5330390" cy="1265251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Outline</a:t>
            </a:r>
          </a:p>
        </p:txBody>
      </p:sp>
      <p:sp>
        <p:nvSpPr>
          <p:cNvPr id="133" name="Brief Background…"/>
          <p:cNvSpPr>
            <a:spLocks noGrp="1"/>
          </p:cNvSpPr>
          <p:nvPr>
            <p:ph type="body" sz="quarter" idx="1"/>
          </p:nvPr>
        </p:nvSpPr>
        <p:spPr>
          <a:xfrm>
            <a:off x="452966" y="1693333"/>
            <a:ext cx="5076628" cy="425026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60019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Brief Background</a:t>
            </a:r>
          </a:p>
          <a:p>
            <a:pPr marL="160019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Experiment </a:t>
            </a:r>
          </a:p>
          <a:p>
            <a:pPr marL="320039" lvl="1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Methods</a:t>
            </a:r>
          </a:p>
          <a:p>
            <a:pPr marL="320039" lvl="1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Results</a:t>
            </a:r>
          </a:p>
          <a:p>
            <a:pPr marL="320039" lvl="1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Next Steps</a:t>
            </a:r>
          </a:p>
          <a:p>
            <a:pPr marL="160019" indent="-160019" defTabSz="408940">
              <a:lnSpc>
                <a:spcPct val="200000"/>
              </a:lnSpc>
              <a:buSzPct val="100000"/>
              <a:buChar char="•"/>
              <a:defRPr sz="252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pPr>
            <a:r>
              <a:rPr dirty="0"/>
              <a:t> Future Directions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Extra result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Extra results…</a:t>
            </a:r>
          </a:p>
        </p:txBody>
      </p:sp>
      <p:sp>
        <p:nvSpPr>
          <p:cNvPr id="215" name="Anova Table (Type II tests)…"/>
          <p:cNvSpPr/>
          <p:nvPr/>
        </p:nvSpPr>
        <p:spPr>
          <a:xfrm>
            <a:off x="492822" y="4586946"/>
            <a:ext cx="5681401" cy="30601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/>
            </a:pPr>
            <a:r>
              <a:t>Anova Table (Type II tests)</a:t>
            </a:r>
          </a:p>
          <a:p>
            <a:pPr algn="l">
              <a:defRPr sz="2400"/>
            </a:pPr>
            <a:endParaRPr/>
          </a:p>
          <a:p>
            <a:pPr algn="l">
              <a:defRPr sz="2400"/>
            </a:pPr>
            <a:r>
              <a:t>Response: Risk</a:t>
            </a:r>
          </a:p>
          <a:p>
            <a:pPr algn="l">
              <a:defRPr sz="2400"/>
            </a:pPr>
            <a:r>
              <a:t>          Sum Sq Df F value   Pr(&gt;F)    </a:t>
            </a:r>
          </a:p>
          <a:p>
            <a:pPr algn="l">
              <a:defRPr sz="2400"/>
            </a:pPr>
            <a:r>
              <a:t>TX        569.81  2  19.794 2.54e-06 ***</a:t>
            </a:r>
          </a:p>
          <a:p>
            <a:pPr algn="l"/>
            <a:r>
              <a:rPr sz="2400"/>
              <a:t>Residuals 460.59 32  </a:t>
            </a:r>
            <a:r>
              <a:t>                   </a:t>
            </a:r>
          </a:p>
        </p:txBody>
      </p:sp>
      <p:sp>
        <p:nvSpPr>
          <p:cNvPr id="216" name="VIBCAS"/>
          <p:cNvSpPr/>
          <p:nvPr/>
        </p:nvSpPr>
        <p:spPr>
          <a:xfrm>
            <a:off x="2482267" y="2203578"/>
            <a:ext cx="1702512" cy="6598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VIBCAS</a:t>
            </a:r>
          </a:p>
        </p:txBody>
      </p:sp>
      <p:sp>
        <p:nvSpPr>
          <p:cNvPr id="217" name="Anova Table (Type II tests)…"/>
          <p:cNvSpPr/>
          <p:nvPr/>
        </p:nvSpPr>
        <p:spPr>
          <a:xfrm>
            <a:off x="6537050" y="4591085"/>
            <a:ext cx="6000497" cy="30518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Anova Table (Type II tests)</a:t>
            </a:r>
          </a:p>
          <a:p>
            <a:pPr algn="l">
              <a:defRPr sz="2400"/>
            </a:pPr>
            <a:endParaRPr/>
          </a:p>
          <a:p>
            <a:pPr algn="l">
              <a:defRPr sz="2400"/>
            </a:pPr>
            <a:r>
              <a:t>Response: Risk</a:t>
            </a:r>
          </a:p>
          <a:p>
            <a:pPr algn="l">
              <a:defRPr sz="2400"/>
            </a:pPr>
            <a:r>
              <a:t>           Sum Sq Df F value    Pr(&gt;F)    </a:t>
            </a:r>
          </a:p>
          <a:p>
            <a:pPr algn="l">
              <a:defRPr sz="2400"/>
            </a:pPr>
            <a:r>
              <a:t>TX         491.78  2 13.7139 8.044e-06 ***</a:t>
            </a:r>
          </a:p>
          <a:p>
            <a:pPr algn="l">
              <a:defRPr sz="2400"/>
            </a:pPr>
            <a:r>
              <a:t>Budburst   331.28  1 18.4759 4.982e-05 ***</a:t>
            </a:r>
          </a:p>
          <a:p>
            <a:pPr algn="l">
              <a:defRPr sz="2400"/>
            </a:pPr>
            <a:r>
              <a:t>species    369.82  5  4.1251  0.002261 ** </a:t>
            </a:r>
          </a:p>
          <a:p>
            <a:pPr algn="l">
              <a:defRPr sz="2400"/>
            </a:pPr>
            <a:r>
              <a:t>Residuals 1380.62 77    </a:t>
            </a:r>
          </a:p>
        </p:txBody>
      </p:sp>
      <p:sp>
        <p:nvSpPr>
          <p:cNvPr id="218" name="All Species"/>
          <p:cNvSpPr/>
          <p:nvPr/>
        </p:nvSpPr>
        <p:spPr>
          <a:xfrm>
            <a:off x="8114878" y="2203578"/>
            <a:ext cx="2278127" cy="65983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 Species</a:t>
            </a:r>
          </a:p>
        </p:txBody>
      </p:sp>
      <p:sp>
        <p:nvSpPr>
          <p:cNvPr id="219" name="vib&lt;- lm(Risk~TX)…"/>
          <p:cNvSpPr/>
          <p:nvPr/>
        </p:nvSpPr>
        <p:spPr>
          <a:xfrm>
            <a:off x="2085976" y="3280306"/>
            <a:ext cx="249509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vib&lt;- lm(Risk~TX)</a:t>
            </a:r>
          </a:p>
          <a:p>
            <a:pPr>
              <a:defRPr sz="2400"/>
            </a:pPr>
            <a:r>
              <a:t>Anova(vib)</a:t>
            </a:r>
          </a:p>
        </p:txBody>
      </p:sp>
      <p:sp>
        <p:nvSpPr>
          <p:cNvPr id="220" name="mod&lt;- lm(Risk~TX+Budburst+species)…"/>
          <p:cNvSpPr/>
          <p:nvPr/>
        </p:nvSpPr>
        <p:spPr>
          <a:xfrm>
            <a:off x="6604315" y="3248685"/>
            <a:ext cx="5299254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mod&lt;- lm(Risk~TX+Budburst+species)</a:t>
            </a:r>
          </a:p>
          <a:p>
            <a:pPr>
              <a:defRPr sz="2400"/>
            </a:pPr>
            <a:r>
              <a:t>Anova(mod)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Table"/>
          <p:cNvGraphicFramePr/>
          <p:nvPr/>
        </p:nvGraphicFramePr>
        <p:xfrm>
          <a:off x="3962400" y="673100"/>
          <a:ext cx="5080000" cy="8413248"/>
        </p:xfrm>
        <a:graphic>
          <a:graphicData uri="http://schemas.openxmlformats.org/drawingml/2006/table">
            <a:tbl>
              <a:tblPr>
                <a:tableStyleId>{EEE7283C-3CF3-47DC-8721-378D4A62B228}</a:tableStyleId>
              </a:tblPr>
              <a:tblGrid>
                <a:gridCol w="1270000"/>
                <a:gridCol w="1270000"/>
                <a:gridCol w="1270000"/>
                <a:gridCol w="1270000"/>
              </a:tblGrid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species_TX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chemeClr val="accent1">
                        <a:satOff val="-4086"/>
                        <a:lumOff val="153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</a:p>
                  </a:txBody>
                  <a:tcPr marL="63500" marR="63500" marT="0" marB="0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chemeClr val="accent1">
                        <a:satOff val="-4086"/>
                        <a:lumOff val="153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sd</a:t>
                      </a:r>
                    </a:p>
                  </a:txBody>
                  <a:tcPr marL="63500" marR="63500" marT="0" marB="0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chemeClr val="accent1">
                        <a:satOff val="-4086"/>
                        <a:lumOff val="1533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count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  <a:solidFill>
                      <a:schemeClr val="accent1">
                        <a:satOff val="-4086"/>
                        <a:lumOff val="15331"/>
                      </a:schemeClr>
                    </a:solidFill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ACEPEN_A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2.828427125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ALNINC_A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16.33333333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3.082207001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ALNINC_B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ALNINC_C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12.32882801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BETALL_A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6.363961031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BETALL_C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BETPOP_A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15.66666667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4.760952286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BETPOP_B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6.46529195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BETPOP_C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19.66666667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2.804757862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PRUPEN_A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16.14285714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4.25944329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PRUPEN_B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20.33333333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4.885352256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PRUPEN_C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VIBCAS_A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15.3125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3.700788204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VIBCAS_B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21.8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4.2122271</a:t>
                      </a:r>
                    </a:p>
                  </a:txBody>
                  <a:tcPr marL="63500" marR="63500" marT="0" marB="0" anchor="ctr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</a:tr>
              <a:tr h="52582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VIBCAS_C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26.75</a:t>
                      </a:r>
                    </a:p>
                  </a:txBody>
                  <a:tcPr marL="63500" marR="63500" marT="0" marB="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</a:p>
                  </a:txBody>
                  <a:tcPr marL="63500" marR="63500" marT="0" marB="0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63500" marR="63500" marT="0" marB="0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KEY TER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KEY TERMS</a:t>
            </a:r>
          </a:p>
        </p:txBody>
      </p:sp>
      <p:sp>
        <p:nvSpPr>
          <p:cNvPr id="136" name="False Spring: freezing temperatures AFTER budburst has been initiated…"/>
          <p:cNvSpPr>
            <a:spLocks noGrp="1"/>
          </p:cNvSpPr>
          <p:nvPr>
            <p:ph type="body" idx="1"/>
          </p:nvPr>
        </p:nvSpPr>
        <p:spPr>
          <a:xfrm>
            <a:off x="571500" y="2058228"/>
            <a:ext cx="11861800" cy="66675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</a:defRPr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False Spring</a:t>
            </a:r>
            <a:r>
              <a:t>: freezing temperatures AFTER budburst has been initiated</a:t>
            </a:r>
          </a:p>
          <a:p>
            <a: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Duration of Vegetative Risk: </a:t>
            </a:r>
            <a:r>
              <a:rPr b="0">
                <a:latin typeface="+mn-lt"/>
                <a:ea typeface="+mn-ea"/>
                <a:cs typeface="+mn-cs"/>
                <a:sym typeface="Helvetica Neue Light"/>
              </a:rPr>
              <a:t>the time between budburst and leafout</a:t>
            </a:r>
          </a:p>
          <a:p>
            <a: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Hard Frost: </a:t>
            </a:r>
            <a:r>
              <a:rPr b="0">
                <a:latin typeface="+mn-lt"/>
                <a:ea typeface="+mn-ea"/>
                <a:cs typeface="+mn-cs"/>
                <a:sym typeface="Helvetica Neue Light"/>
              </a:rPr>
              <a:t>-2.2℃</a:t>
            </a:r>
          </a:p>
          <a:p>
            <a: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Soft Frost: </a:t>
            </a:r>
            <a:r>
              <a:rPr b="0">
                <a:latin typeface="+mn-lt"/>
                <a:ea typeface="+mn-ea"/>
                <a:cs typeface="+mn-cs"/>
                <a:sym typeface="Helvetica Neue Light"/>
              </a:rPr>
              <a:t>-1.7℃</a:t>
            </a:r>
          </a:p>
          <a:p>
            <a:pPr>
              <a:defRPr b="1">
                <a:solidFill>
                  <a:schemeClr val="accent1">
                    <a:hueOff val="-611180"/>
                    <a:satOff val="24879"/>
                    <a:lumOff val="-26847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Theme Song: </a:t>
            </a:r>
            <a:r>
              <a:rPr b="0">
                <a:latin typeface="+mn-lt"/>
                <a:ea typeface="+mn-ea"/>
                <a:cs typeface="+mn-cs"/>
                <a:sym typeface="Helvetica Neue Light"/>
              </a:rPr>
              <a:t>“Ice Ice Baby” by Vanilla Ice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satOff val="-4086"/>
            <a:lumOff val="1533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9A5A3391.jpg" descr="9A5A339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1710" r="21710"/>
          <a:stretch>
            <a:fillRect/>
          </a:stretch>
        </p:blipFill>
        <p:spPr>
          <a:xfrm>
            <a:off x="9220200" y="4787900"/>
            <a:ext cx="3276600" cy="3860800"/>
          </a:xfrm>
          <a:prstGeom prst="rect">
            <a:avLst/>
          </a:prstGeom>
        </p:spPr>
      </p:pic>
      <p:pic>
        <p:nvPicPr>
          <p:cNvPr id="139" name="ALNINC_budburst.jpg" descr="ALNINC_budburst.jp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l="21237" r="2123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0" name="Betula populifolia - leaf out (BBCH 14)"/>
          <p:cNvSpPr/>
          <p:nvPr/>
        </p:nvSpPr>
        <p:spPr>
          <a:xfrm>
            <a:off x="9145289" y="8750241"/>
            <a:ext cx="3528021" cy="3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sz="1600"/>
            </a:lvl1pPr>
          </a:lstStyle>
          <a:p>
            <a:r>
              <a:t>Betula populifolia - leaf out (BBCH 14)</a:t>
            </a:r>
          </a:p>
        </p:txBody>
      </p:sp>
      <p:sp>
        <p:nvSpPr>
          <p:cNvPr id="141" name="Where’s the risk?"/>
          <p:cNvSpPr/>
          <p:nvPr/>
        </p:nvSpPr>
        <p:spPr>
          <a:xfrm>
            <a:off x="282710" y="462819"/>
            <a:ext cx="448071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Where’s the risk?</a:t>
            </a:r>
          </a:p>
        </p:txBody>
      </p:sp>
      <p:sp>
        <p:nvSpPr>
          <p:cNvPr id="142" name="Just a Reminder……"/>
          <p:cNvSpPr/>
          <p:nvPr/>
        </p:nvSpPr>
        <p:spPr>
          <a:xfrm>
            <a:off x="410634" y="1410992"/>
            <a:ext cx="8479491" cy="199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spcBef>
                <a:spcPts val="4200"/>
              </a:spcBef>
              <a:defRPr sz="3000"/>
            </a:pPr>
            <a:r>
              <a:t>Just a Reminder…</a:t>
            </a:r>
          </a:p>
          <a:p>
            <a:pPr algn="just">
              <a:spcBef>
                <a:spcPts val="4200"/>
              </a:spcBef>
              <a:defRPr sz="3000"/>
            </a:pPr>
            <a:r>
              <a:t>Interested in time between BBCH Stage 9 and BBCH Stage 15</a:t>
            </a:r>
          </a:p>
        </p:txBody>
      </p:sp>
      <p:sp>
        <p:nvSpPr>
          <p:cNvPr id="143" name="Line"/>
          <p:cNvSpPr/>
          <p:nvPr/>
        </p:nvSpPr>
        <p:spPr>
          <a:xfrm>
            <a:off x="181352" y="1371553"/>
            <a:ext cx="8479492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4" name="BUD BURST"/>
          <p:cNvSpPr/>
          <p:nvPr/>
        </p:nvSpPr>
        <p:spPr>
          <a:xfrm>
            <a:off x="313266" y="4180351"/>
            <a:ext cx="2321521" cy="1270001"/>
          </a:xfrm>
          <a:prstGeom prst="roundRect">
            <a:avLst>
              <a:gd name="adj" fmla="val 15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BUD BURST</a:t>
            </a:r>
          </a:p>
        </p:txBody>
      </p:sp>
      <p:sp>
        <p:nvSpPr>
          <p:cNvPr id="145" name="LEAF OUT"/>
          <p:cNvSpPr/>
          <p:nvPr/>
        </p:nvSpPr>
        <p:spPr>
          <a:xfrm>
            <a:off x="5341639" y="4180351"/>
            <a:ext cx="2321522" cy="1270001"/>
          </a:xfrm>
          <a:prstGeom prst="roundRect">
            <a:avLst>
              <a:gd name="adj" fmla="val 15000"/>
            </a:avLst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LEAF OUT</a:t>
            </a:r>
          </a:p>
        </p:txBody>
      </p:sp>
      <p:sp>
        <p:nvSpPr>
          <p:cNvPr id="146" name="Line"/>
          <p:cNvSpPr/>
          <p:nvPr/>
        </p:nvSpPr>
        <p:spPr>
          <a:xfrm>
            <a:off x="2660651" y="4876800"/>
            <a:ext cx="2655125" cy="0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47" name="FREEZE TIME!"/>
          <p:cNvSpPr/>
          <p:nvPr/>
        </p:nvSpPr>
        <p:spPr>
          <a:xfrm>
            <a:off x="1488421" y="6521365"/>
            <a:ext cx="5126585" cy="96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700" b="1">
                <a:solidFill>
                  <a:srgbClr val="003AD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FREEZE TIME!</a:t>
            </a:r>
          </a:p>
        </p:txBody>
      </p:sp>
      <p:sp>
        <p:nvSpPr>
          <p:cNvPr id="152" name="Connection Line"/>
          <p:cNvSpPr/>
          <p:nvPr/>
        </p:nvSpPr>
        <p:spPr>
          <a:xfrm>
            <a:off x="2679700" y="4932680"/>
            <a:ext cx="2616200" cy="1154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3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BABAB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49" name="Line"/>
          <p:cNvSpPr/>
          <p:nvPr/>
        </p:nvSpPr>
        <p:spPr>
          <a:xfrm flipV="1">
            <a:off x="4013613" y="6098394"/>
            <a:ext cx="1" cy="503212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0" name="Alnus incana - bud burst (BBCH 9)"/>
          <p:cNvSpPr/>
          <p:nvPr/>
        </p:nvSpPr>
        <p:spPr>
          <a:xfrm>
            <a:off x="9274245" y="162094"/>
            <a:ext cx="3140355" cy="3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1600"/>
            </a:lvl1pPr>
          </a:lstStyle>
          <a:p>
            <a:r>
              <a:t>Alnus incana - bud burst (BBCH 9)</a:t>
            </a:r>
          </a:p>
        </p:txBody>
      </p:sp>
      <p:sp>
        <p:nvSpPr>
          <p:cNvPr id="151" name="Lenz et al., 2013"/>
          <p:cNvSpPr/>
          <p:nvPr/>
        </p:nvSpPr>
        <p:spPr>
          <a:xfrm>
            <a:off x="464345" y="8900770"/>
            <a:ext cx="23902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Lenz et al., 2013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enz et al., 20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Lenz et al., 2013</a:t>
            </a:r>
          </a:p>
        </p:txBody>
      </p:sp>
      <p:pic>
        <p:nvPicPr>
          <p:cNvPr id="155" name="Screen Shot 2017-03-28 at 11.48.55 AM.png" descr="Screen Shot 2017-03-28 at 11.48.5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783" y="2209928"/>
            <a:ext cx="12001501" cy="683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487087"/>
            <a:satOff val="-2686"/>
            <a:lumOff val="1480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uration of Vegetative Ris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Duration of Vegetative Risk</a:t>
            </a:r>
          </a:p>
        </p:txBody>
      </p:sp>
      <p:sp>
        <p:nvSpPr>
          <p:cNvPr id="160" name="Plants are most susceptible to damage during this time…"/>
          <p:cNvSpPr/>
          <p:nvPr/>
        </p:nvSpPr>
        <p:spPr>
          <a:xfrm>
            <a:off x="6516940" y="2328539"/>
            <a:ext cx="5981452" cy="6468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 Plants are most susceptible to damage during this time</a:t>
            </a:r>
          </a:p>
          <a:p>
            <a:pPr algn="l">
              <a:lnSpc>
                <a:spcPct val="150000"/>
              </a:lnSpc>
            </a:pPr>
            <a:endParaRPr/>
          </a:p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 Possible ecological indicator of potential risk for species, habitat type, and  region</a:t>
            </a:r>
          </a:p>
        </p:txBody>
      </p:sp>
      <p:pic>
        <p:nvPicPr>
          <p:cNvPr id="161" name="9A5A3307.jpg" descr="9A5A330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257" y="3076506"/>
            <a:ext cx="5400880" cy="3600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A5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uration of Vegetative Risk (cont…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Duration of Vegetative Risk (cont…)</a:t>
            </a:r>
          </a:p>
        </p:txBody>
      </p:sp>
      <p:sp>
        <p:nvSpPr>
          <p:cNvPr id="166" name="Theories:…"/>
          <p:cNvSpPr/>
          <p:nvPr/>
        </p:nvSpPr>
        <p:spPr>
          <a:xfrm>
            <a:off x="549750" y="2474308"/>
            <a:ext cx="10446360" cy="480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t>Theories:</a:t>
            </a:r>
          </a:p>
          <a:p>
            <a:pPr marL="685800" lvl="2" indent="-228600" algn="l">
              <a:lnSpc>
                <a:spcPct val="150000"/>
              </a:lnSpc>
              <a:buSzPct val="100000"/>
              <a:buAutoNum type="arabicPeriod"/>
            </a:pPr>
            <a:r>
              <a:t> If duration of vegetative risk is longer, than buds and leaves of that species are heartier against frosts (Augspurger, 2009).</a:t>
            </a:r>
          </a:p>
          <a:p>
            <a:pPr marL="685800" lvl="2" indent="-228600" algn="l">
              <a:lnSpc>
                <a:spcPct val="150000"/>
              </a:lnSpc>
              <a:buSzPct val="100000"/>
              <a:buAutoNum type="arabicPeriod"/>
            </a:pPr>
            <a:r>
              <a:t> Level of damage incurred increases as duration of vegetative risk increases (Lenz, 2016).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9A5A3627.jpg" descr="9A5A3627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62184"/>
            <a:extLst/>
          </a:blip>
          <a:srcRect l="5555" r="555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EXPERIMENT"/>
          <p:cNvSpPr/>
          <p:nvPr/>
        </p:nvSpPr>
        <p:spPr>
          <a:xfrm>
            <a:off x="3448761" y="405370"/>
            <a:ext cx="610727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EXPERIMENT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hueOff val="-487087"/>
            <a:satOff val="-2686"/>
            <a:lumOff val="1480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9A5A3313.jpg" descr="9A5A3313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7777" r="2777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4" name="Breakdow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Breakdown</a:t>
            </a:r>
          </a:p>
        </p:txBody>
      </p:sp>
      <p:sp>
        <p:nvSpPr>
          <p:cNvPr id="175" name="Three Treatments:…"/>
          <p:cNvSpPr>
            <a:spLocks noGrp="1"/>
          </p:cNvSpPr>
          <p:nvPr>
            <p:ph type="body" sz="half" idx="1"/>
          </p:nvPr>
        </p:nvSpPr>
        <p:spPr>
          <a:xfrm>
            <a:off x="436033" y="1704075"/>
            <a:ext cx="5334001" cy="761987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Three Treatments:</a:t>
            </a:r>
          </a:p>
          <a:p>
            <a:pPr lvl="1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A) Control Group</a:t>
            </a:r>
          </a:p>
          <a:p>
            <a:pPr lvl="1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B) Freeze Group</a:t>
            </a:r>
          </a:p>
          <a:p>
            <a:pPr lvl="1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C) Drought + Freeze Group</a:t>
            </a:r>
          </a:p>
          <a:p>
            <a:pPr marL="457200" lvl="1" indent="-228600">
              <a:buSzPct val="100000"/>
              <a:buAutoNum type="arabicPeriod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>
              <a:buClr>
                <a:srgbClr val="747474"/>
              </a:buClr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Species: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ACEPEN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ALNINC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BETALL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BETPOP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CORCOR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PRUPEN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r>
              <a:t>VIBCAS</a:t>
            </a:r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  <a:p>
            <a:pPr marL="457200" lvl="1" indent="-228600">
              <a:buClr>
                <a:srgbClr val="747474"/>
              </a:buClr>
              <a:buSzPct val="100000"/>
              <a:buChar char="•"/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1162</Words>
  <Application>Microsoft Macintosh PowerPoint</Application>
  <PresentationFormat>Custom</PresentationFormat>
  <Paragraphs>201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ModernPortfolio</vt:lpstr>
      <vt:lpstr>What is the relationship between late spring freezing events and the duration of vegetative risk?</vt:lpstr>
      <vt:lpstr>Outline</vt:lpstr>
      <vt:lpstr>KEY TERMS</vt:lpstr>
      <vt:lpstr>PowerPoint Presentation</vt:lpstr>
      <vt:lpstr>Lenz et al., 2013</vt:lpstr>
      <vt:lpstr>Duration of Vegetative Risk</vt:lpstr>
      <vt:lpstr>Duration of Vegetative Risk (cont…)</vt:lpstr>
      <vt:lpstr>PowerPoint Presentation</vt:lpstr>
      <vt:lpstr>Breakdown</vt:lpstr>
      <vt:lpstr>False Spring</vt:lpstr>
      <vt:lpstr>Results</vt:lpstr>
      <vt:lpstr>Treatment Effect</vt:lpstr>
      <vt:lpstr>Species by Treatment</vt:lpstr>
      <vt:lpstr>Results (cont.)</vt:lpstr>
      <vt:lpstr>So what’s going on?</vt:lpstr>
      <vt:lpstr>PowerPoint Presentation</vt:lpstr>
      <vt:lpstr>PowerPoint Presentation</vt:lpstr>
      <vt:lpstr>PowerPoint Presentation</vt:lpstr>
      <vt:lpstr>Future Directions</vt:lpstr>
      <vt:lpstr>Extra results…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relationship between late spring freezing events and the duration of vegetative risk?</dc:title>
  <cp:lastModifiedBy>Catherine Chamberlain</cp:lastModifiedBy>
  <cp:revision>1</cp:revision>
  <dcterms:modified xsi:type="dcterms:W3CDTF">2017-03-29T02:50:08Z</dcterms:modified>
</cp:coreProperties>
</file>